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Default Extension="vml" ContentType="application/vnd.openxmlformats-officedocument.vmlDrawing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theme/theme2.xml" ContentType="application/vnd.openxmlformats-officedocument.theme+xml"/>
  <Override PartName="/ppt/notesSlides/notesSlide4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Layouts/slideLayout2.xml" ContentType="application/vnd.openxmlformats-officedocument.presentationml.slideLayout+xml"/>
  <Default Extension="emf" ContentType="image/x-emf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embeddings/oleObject1.bin" ContentType="application/vnd.openxmlformats-officedocument.oleObject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theme/theme1.xml" ContentType="application/vnd.openxmlformats-officedocument.theme+xml"/>
  <Override PartName="/ppt/notesSlides/notesSlide3.xml" ContentType="application/vnd.openxmlformats-officedocument.presentationml.notes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57" r:id="rId4"/>
    <p:sldId id="271" r:id="rId5"/>
    <p:sldId id="277" r:id="rId6"/>
    <p:sldId id="274" r:id="rId7"/>
    <p:sldId id="272" r:id="rId8"/>
    <p:sldId id="278" r:id="rId9"/>
    <p:sldId id="288" r:id="rId10"/>
    <p:sldId id="287" r:id="rId11"/>
    <p:sldId id="292" r:id="rId12"/>
    <p:sldId id="294" r:id="rId13"/>
    <p:sldId id="296" r:id="rId14"/>
    <p:sldId id="298" r:id="rId15"/>
    <p:sldId id="297" r:id="rId16"/>
    <p:sldId id="276" r:id="rId17"/>
    <p:sldId id="269" r:id="rId18"/>
    <p:sldId id="26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3B88C25-1259-40AE-96D7-08A22C0729F2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49A1C5-A253-49F1-B435-67D065D2D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Lynda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ECE512-EB9A-4BA6-8983-979322E20FCA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Lynda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6689D7-96DA-4B5D-A08F-098647DCD85B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Lynda- We have shared 8 functions of behaviors in our previous session. We will focus on the 4 that research asserts are most often seen as the function of a behavior. Refer to hand-out.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F70464-D534-4CB9-BD40-2F3ED46E3B2C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Do not print this slide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8B87D2-3561-45B5-8297-88AA006D1629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BB4D1-B458-4735-8A78-8044E92A3620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CC923-8EA7-4836-9943-A83C9667A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FB495-C4B4-4CB0-A289-0FF5DC978F68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C286-5BB8-4003-8A59-8DEED2E9B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C5BA-F3CB-410F-B2E5-391EB521519E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1ECFE-8499-482C-B817-2100D8337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CB23-EC18-48DB-9FCF-1419EFBE4F03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A185D-AB91-447D-A64A-0F6E8FABD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6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34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3844B2D-D6D8-4E9E-8468-54EDE350FC7C}" type="datetimeFigureOut">
              <a:rPr lang="en-US"/>
              <a:pPr>
                <a:defRPr/>
              </a:pPr>
              <a:t>2/6/12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DB7D5DA-A277-4DBD-97F5-C9C7F42BD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2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2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olyxo.com/fba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ehavioradvisor.com/oldindex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interventioncentral.org/" TargetMode="External"/><Relationship Id="rId3" Type="http://schemas.openxmlformats.org/officeDocument/2006/relationships/hyperlink" Target="http://cecp.air.org/fba/" TargetMode="External"/><Relationship Id="rId4" Type="http://schemas.openxmlformats.org/officeDocument/2006/relationships/hyperlink" Target="http://www.polyxo.com/fba/" TargetMode="External"/><Relationship Id="rId5" Type="http://schemas.openxmlformats.org/officeDocument/2006/relationships/hyperlink" Target="http://www.behavioradvisor.com/oldindex.html" TargetMode="External"/><Relationship Id="rId6" Type="http://schemas.openxmlformats.org/officeDocument/2006/relationships/hyperlink" Target="http://www.angelfire.com/pa5/as/boardmaker/classrules.pdf" TargetMode="External"/><Relationship Id="rId7" Type="http://schemas.openxmlformats.org/officeDocument/2006/relationships/hyperlink" Target="http://nces.ed.gov/nceskids/createagraph/default.aspx?ID=7f2e7ea860ca46f68841e50da65966c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43400"/>
          </a:xfrm>
        </p:spPr>
        <p:txBody>
          <a:bodyPr/>
          <a:lstStyle/>
          <a:p>
            <a:pPr eaLnBrk="1" hangingPunct="1"/>
            <a:r>
              <a:rPr lang="en-US" sz="3200" smtClean="0"/>
              <a:t>A Collaborative Effort by Catoosa and Walker County School Districts</a:t>
            </a:r>
          </a:p>
          <a:p>
            <a:pPr eaLnBrk="1" hangingPunct="1"/>
            <a:endParaRPr lang="en-US" sz="3200" smtClean="0"/>
          </a:p>
          <a:p>
            <a:pPr eaLnBrk="1" hangingPunct="1"/>
            <a:r>
              <a:rPr lang="en-US" sz="3200" smtClean="0">
                <a:solidFill>
                  <a:srgbClr val="FF0000"/>
                </a:solidFill>
              </a:rPr>
              <a:t>Day 2:</a:t>
            </a:r>
          </a:p>
          <a:p>
            <a:pPr eaLnBrk="1" hangingPunct="1"/>
            <a:r>
              <a:rPr lang="en-US" sz="3200" smtClean="0">
                <a:solidFill>
                  <a:srgbClr val="FF0000"/>
                </a:solidFill>
              </a:rPr>
              <a:t>Ticket in the Door: Researched Resource to Share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Using the Functional Behavior Process to Improve Students’ Educational Outcomes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4800600" y="6096000"/>
            <a:ext cx="4114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Lucida Sans Unicode" charset="0"/>
              </a:rPr>
              <a:t>Judi Bailey &amp; Amanda Oxford February 10, 2012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0" dirty="0" smtClean="0">
                <a:effectLst/>
                <a:latin typeface="Arial" charset="0"/>
                <a:ea typeface="+mj-ea"/>
                <a:cs typeface="+mj-cs"/>
              </a:rPr>
              <a:t>The Behavior Intervention Plan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Behavior Intervention Plan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Target Behavior 1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I. Target Behaviors and Definitions</a:t>
            </a: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Name the behavior and describe it in measurable terms.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Aggression-hits other students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Tantrums-cries and falls to the floor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Off task-plays with objects in desk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II. Functional Behavioral Assessment and Identified Function of the Target Behavior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Example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Johnny runs away to avoid completing a math activity.</a:t>
            </a:r>
          </a:p>
          <a:p>
            <a:pPr marL="365760" indent="-256032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Johnny talks loud to get his peers attention.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III. Intervention Strategies (Positive Behavioral Interventions and Supports)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Times" pitchFamily="18" charset="0"/>
              <a:buAutoNum type="alphaUcPeriod"/>
              <a:defRPr/>
            </a:pPr>
            <a:endParaRPr lang="en-US" sz="2800" b="1" dirty="0" smtClean="0">
              <a:solidFill>
                <a:schemeClr val="tx2"/>
              </a:solidFill>
              <a:latin typeface="Times" pitchFamily="18" charset="0"/>
              <a:ea typeface="ＭＳ Ｐゴシック"/>
              <a:cs typeface="ＭＳ Ｐゴシック"/>
            </a:endParaRP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Times" pitchFamily="18" charset="0"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A. Modifications to the Identified Antecedents</a:t>
            </a: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latin typeface="Times" pitchFamily="18" charset="0"/>
                <a:ea typeface="ＭＳ Ｐゴシック"/>
                <a:cs typeface="ＭＳ Ｐゴシック"/>
              </a:rPr>
              <a:t>      </a:t>
            </a: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Earphones for noise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Structure transition times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Teach new skill in small chunks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Planned ignoring for attention seeking behaviors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latin typeface="Times" pitchFamily="18" charset="0"/>
                <a:ea typeface="ＭＳ Ｐゴシック"/>
                <a:cs typeface="ＭＳ Ｐゴシック"/>
              </a:rPr>
              <a:t>	  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" pitchFamily="18" charset="0"/>
                <a:ea typeface="ＭＳ Ｐゴシック"/>
                <a:cs typeface="ＭＳ Ｐゴシック"/>
              </a:rPr>
              <a:t>B. Alternative Behaviors (Meet the same function as the target behavior)</a:t>
            </a:r>
            <a:endParaRPr lang="en-US" sz="2800" b="1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Talking out in class-raise hand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Screaming to leave class because of the noise-quiet card</a:t>
            </a:r>
          </a:p>
          <a:p>
            <a:pPr marL="623888" indent="-51435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rgbClr val="FF305D"/>
                </a:solidFill>
                <a:latin typeface="Times" pitchFamily="18" charset="0"/>
                <a:ea typeface="ＭＳ Ｐゴシック"/>
                <a:cs typeface="ＭＳ Ｐゴシック"/>
              </a:rPr>
              <a:t>      Tantrum-teach a calming techniques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0" dirty="0" smtClean="0">
                <a:effectLst/>
                <a:latin typeface="Times" charset="0"/>
                <a:ea typeface="+mj-ea"/>
                <a:cs typeface="+mj-cs"/>
              </a:rPr>
              <a:t>Behavior Intervention Plan cont’d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700" b="1" smtClean="0">
                <a:solidFill>
                  <a:schemeClr val="tx2"/>
                </a:solidFill>
                <a:latin typeface="Arial" charset="0"/>
              </a:rPr>
              <a:t>IV. </a:t>
            </a:r>
            <a:r>
              <a:rPr lang="en-US" sz="2400" b="1" smtClean="0">
                <a:solidFill>
                  <a:schemeClr val="tx2"/>
                </a:solidFill>
                <a:latin typeface="Arial" charset="0"/>
              </a:rPr>
              <a:t>Reinforcers and Consequences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700" b="1" smtClean="0">
              <a:solidFill>
                <a:schemeClr val="tx2"/>
              </a:solidFill>
              <a:latin typeface="Arial" charset="0"/>
            </a:endParaRP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AutoNum type="alphaUcPeriod"/>
            </a:pPr>
            <a:r>
              <a:rPr lang="en-US" sz="2400" b="1" smtClean="0">
                <a:solidFill>
                  <a:schemeClr val="tx2"/>
                </a:solidFill>
                <a:latin typeface="Arial" charset="0"/>
              </a:rPr>
              <a:t>Individualized Reinforcers for Student to Learn Alternative Behavior</a:t>
            </a:r>
            <a:endParaRPr lang="en-US" sz="2400" b="1" smtClean="0">
              <a:latin typeface="Arial" charset="0"/>
            </a:endParaRP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The reinforcers must be reinforcing to the individual student.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Here is a website to help determine individual reinforcers.</a:t>
            </a:r>
            <a:endParaRPr lang="en-US" sz="2400" b="1" smtClean="0">
              <a:latin typeface="Arial" charset="0"/>
            </a:endParaRP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smtClean="0">
                <a:latin typeface="Arial" charset="0"/>
                <a:hlinkClick r:id="rId2"/>
              </a:rPr>
              <a:t>http://www.jimwrightonline.com/php/jackpot/jackpot.php</a:t>
            </a:r>
            <a:endParaRPr lang="en-US" sz="2400" smtClean="0">
              <a:latin typeface="Arial" charset="0"/>
            </a:endParaRP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endParaRPr lang="en-US" sz="2400" b="1" smtClean="0">
              <a:solidFill>
                <a:srgbClr val="FF305D"/>
              </a:solidFill>
              <a:latin typeface="Arial" charset="0"/>
            </a:endParaRP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Examples: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Lunch with principal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Run an errand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Additional computer time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Sit with friend during reading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Stickers</a:t>
            </a:r>
          </a:p>
          <a:p>
            <a:pPr marL="623888" indent="-514350"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US" sz="2400" b="1" smtClean="0">
                <a:solidFill>
                  <a:srgbClr val="FF305D"/>
                </a:solidFill>
                <a:latin typeface="Arial" charset="0"/>
              </a:rPr>
              <a:t>	Gum</a:t>
            </a:r>
            <a:r>
              <a:rPr lang="en-US" sz="2400" b="1" smtClean="0">
                <a:latin typeface="Arial" charset="0"/>
              </a:rPr>
              <a:t>	</a:t>
            </a:r>
          </a:p>
          <a:p>
            <a:pPr marL="623888" indent="-514350" eaLnBrk="1" hangingPunct="1">
              <a:lnSpc>
                <a:spcPct val="80000"/>
              </a:lnSpc>
            </a:pPr>
            <a:endParaRPr lang="en-US" sz="23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0" dirty="0" smtClean="0">
                <a:effectLst/>
                <a:latin typeface="Arial" charset="0"/>
                <a:ea typeface="+mj-ea"/>
                <a:cs typeface="+mj-cs"/>
              </a:rPr>
              <a:t>Behavior Intervention Plan Cont’d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chemeClr val="tx2"/>
                </a:solidFill>
                <a:latin typeface="Arial" charset="0"/>
              </a:rPr>
              <a:t>A. Consequences for Target Behavior</a:t>
            </a:r>
            <a:endParaRPr lang="en-US" sz="2200" b="1" smtClean="0">
              <a:solidFill>
                <a:srgbClr val="CA122A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endParaRPr lang="en-US" sz="2200" b="1" smtClean="0">
              <a:solidFill>
                <a:srgbClr val="CA122A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ISS is not appropriate for most SPED students and if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they are placed in ISS three components must be met or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it will be counted toward OSS.  The three components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are: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endParaRPr lang="en-US" sz="2200" b="1" smtClean="0">
              <a:solidFill>
                <a:srgbClr val="CA122A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*Student is afforded the opportunity to appropriately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participate in the general curriculum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*Continues to receive services specified in the IEP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*Continues to participate with nondisabled children to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the extent they would have in their current placement</a:t>
            </a:r>
          </a:p>
          <a:p>
            <a:pPr eaLnBrk="1" hangingPunct="1">
              <a:lnSpc>
                <a:spcPct val="70000"/>
              </a:lnSpc>
              <a:spcBef>
                <a:spcPct val="0"/>
              </a:spcBef>
            </a:pPr>
            <a:endParaRPr lang="en-US" sz="2200" b="1" smtClean="0">
              <a:solidFill>
                <a:srgbClr val="CA122A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Font typeface="Wingdings 3" charset="2"/>
              <a:buNone/>
            </a:pPr>
            <a:r>
              <a:rPr lang="en-US" sz="2200" b="1" smtClean="0">
                <a:solidFill>
                  <a:srgbClr val="CA122A"/>
                </a:solidFill>
              </a:rPr>
              <a:t>Examples: loss of privileges-loss of recess-failing grade, etc</a:t>
            </a:r>
          </a:p>
          <a:p>
            <a:pPr eaLnBrk="1" hangingPunct="1">
              <a:lnSpc>
                <a:spcPct val="80000"/>
              </a:lnSpc>
            </a:pPr>
            <a:endParaRPr lang="en-US" sz="21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0" dirty="0" smtClean="0">
                <a:effectLst/>
                <a:latin typeface="Arial" charset="0"/>
                <a:ea typeface="+mj-ea"/>
                <a:cs typeface="+mj-cs"/>
              </a:rPr>
              <a:t>Behavior Intervention Plan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rgbClr val="FF305D"/>
                </a:solidFill>
              </a:rPr>
              <a:t>Examples:</a:t>
            </a: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rgbClr val="FF305D"/>
                </a:solidFill>
              </a:rPr>
              <a:t>Behavior charts/checklist</a:t>
            </a: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rgbClr val="FF305D"/>
                </a:solidFill>
              </a:rPr>
              <a:t>Scatter plots</a:t>
            </a: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chemeClr val="accent2"/>
                </a:solidFill>
                <a:latin typeface="Arial" charset="0"/>
              </a:rPr>
              <a:t>Behavior Report card</a:t>
            </a: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chemeClr val="accent2"/>
                </a:solidFill>
                <a:latin typeface="Arial" charset="0"/>
                <a:hlinkClick r:id="rId2"/>
              </a:rPr>
              <a:t>http</a:t>
            </a:r>
            <a:r>
              <a:rPr lang="en-US" smtClean="0">
                <a:solidFill>
                  <a:schemeClr val="accent2"/>
                </a:solidFill>
                <a:hlinkClick r:id="rId2"/>
              </a:rPr>
              <a:t>://www.jimwrightonline.com/php/tbrc/tbrc.php</a:t>
            </a:r>
            <a:endParaRPr 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chemeClr val="accent2"/>
                </a:solidFill>
              </a:rPr>
              <a:t>ChartDog-</a:t>
            </a:r>
          </a:p>
          <a:p>
            <a:pPr eaLnBrk="1" hangingPunct="1">
              <a:buFont typeface="Wingdings 3" charset="2"/>
              <a:buNone/>
            </a:pPr>
            <a:r>
              <a:rPr lang="en-US" smtClean="0">
                <a:solidFill>
                  <a:schemeClr val="accent2"/>
                </a:solidFill>
              </a:rPr>
              <a:t>http://www.jimwrightonline.com/php/chartdog_2_0/chartdog.php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ffectLst/>
                <a:ea typeface="+mj-ea"/>
                <a:cs typeface="+mj-cs"/>
              </a:rPr>
              <a:t>V. Action Plan for Data Collection and Monitoring of BIP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2286000" y="1143000"/>
            <a:ext cx="45720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500"/>
              <a:t>Behavior Intervention Plan Activity</a:t>
            </a:r>
            <a:endParaRPr lang="en-US" sz="3200">
              <a:latin typeface="Lucida Sans Unicode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your behavioral resource provided, detail 3 ways this resource can be used.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Share with your neighbor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Ticket Out the Door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http://www.interventioncentral.org/</a:t>
            </a:r>
            <a:endParaRPr lang="en-US" smtClean="0"/>
          </a:p>
          <a:p>
            <a:pPr eaLnBrk="1" hangingPunct="1"/>
            <a:r>
              <a:rPr lang="en-US" smtClean="0">
                <a:hlinkClick r:id="rId3"/>
              </a:rPr>
              <a:t>http://cecp.air.org/fba/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http://www.polyxo.com/fba/</a:t>
            </a:r>
            <a:endParaRPr lang="en-US" smtClean="0"/>
          </a:p>
          <a:p>
            <a:pPr eaLnBrk="1" hangingPunct="1"/>
            <a:r>
              <a:rPr lang="en-US" smtClean="0">
                <a:hlinkClick r:id="rId5"/>
              </a:rPr>
              <a:t>http://www.behavioradvisor.com/oldindex.html</a:t>
            </a:r>
            <a:endParaRPr lang="en-US" smtClean="0"/>
          </a:p>
          <a:p>
            <a:pPr eaLnBrk="1" hangingPunct="1"/>
            <a:r>
              <a:rPr lang="en-US" smtClean="0">
                <a:hlinkClick r:id="rId6"/>
              </a:rPr>
              <a:t>http://www.angelfire.com/pa5/as/boardmaker/classrules.pdf</a:t>
            </a:r>
            <a:endParaRPr lang="en-US" smtClean="0"/>
          </a:p>
          <a:p>
            <a:pPr eaLnBrk="1" hangingPunct="1"/>
            <a:r>
              <a:rPr lang="en-US" smtClean="0">
                <a:hlinkClick r:id="rId7"/>
              </a:rPr>
              <a:t>http://nces.ed.gov/nceskids/createagraph/default.aspx?ID=7f2e7ea860ca46f68841e50da65966c5</a:t>
            </a: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Resources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Identify a student with a behavioral concern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Collect data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Conduct a student interview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Review 3 resource sites. Come to 2/10/12 session with a new resource to share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Follow Up (AKA Homework):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Commit to Student/Person first language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latin typeface="Georgia" pitchFamily="18" charset="0"/>
              <a:ea typeface="+mn-ea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Sign-in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latin typeface="Georgia" pitchFamily="18" charset="0"/>
              <a:ea typeface="+mn-ea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Silence cell phones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latin typeface="Georgia" pitchFamily="18" charset="0"/>
              <a:ea typeface="+mn-ea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Put away laptops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latin typeface="Georgia" pitchFamily="18" charset="0"/>
              <a:ea typeface="+mn-ea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Use parking lot for questions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latin typeface="Georgia" pitchFamily="18" charset="0"/>
              <a:ea typeface="+mn-ea"/>
              <a:cs typeface="+mn-cs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>
                <a:latin typeface="Georgia" pitchFamily="18" charset="0"/>
                <a:ea typeface="+mn-ea"/>
                <a:cs typeface="+mn-cs"/>
              </a:rPr>
              <a:t>Side bar chatter – in designated locations, outside of training rooms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Group Norms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a typeface="+mj-ea"/>
                <a:cs typeface="+mj-cs"/>
              </a:rPr>
              <a:t>Participants</a:t>
            </a:r>
            <a:r>
              <a:rPr lang="en-US" sz="2400" dirty="0" smtClean="0">
                <a:ea typeface="+mj-ea"/>
                <a:cs typeface="+mj-cs"/>
              </a:rPr>
              <a:t> will receive instruction designed to assess the function of behaviors and develop, then monitor implementation plans. </a:t>
            </a:r>
            <a:endParaRPr lang="en-US" sz="2400" dirty="0">
              <a:ea typeface="+mj-ea"/>
              <a:cs typeface="+mj-cs"/>
            </a:endParaRPr>
          </a:p>
        </p:txBody>
      </p:sp>
      <p:sp>
        <p:nvSpPr>
          <p:cNvPr id="10242" name="TextBox 10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83100"/>
          </a:xfrm>
        </p:spPr>
        <p:txBody>
          <a:bodyPr>
            <a:spAutoFit/>
          </a:bodyPr>
          <a:lstStyle/>
          <a:p>
            <a:pPr eaLnBrk="1" hangingPunct="1">
              <a:buFont typeface="Wingdings 3" charset="2"/>
              <a:buNone/>
            </a:pPr>
            <a:r>
              <a:rPr lang="en-US" sz="3200" smtClean="0"/>
              <a:t>Learning Targets:</a:t>
            </a:r>
          </a:p>
          <a:p>
            <a:pPr eaLnBrk="1" hangingPunct="1"/>
            <a:r>
              <a:rPr lang="en-US" sz="2400" smtClean="0"/>
              <a:t>I will understand the process to effectively respond to student behavior</a:t>
            </a:r>
          </a:p>
          <a:p>
            <a:pPr eaLnBrk="1" hangingPunct="1"/>
            <a:r>
              <a:rPr lang="en-US" sz="2400" smtClean="0"/>
              <a:t>I will learn to collect data on student behavior and determine functions of behaviors</a:t>
            </a:r>
          </a:p>
          <a:p>
            <a:pPr eaLnBrk="1" hangingPunct="1"/>
            <a:r>
              <a:rPr lang="en-US" sz="2400" smtClean="0"/>
              <a:t>I will learn to assess the functions of behaviors and develop targeted interventions to reduce the behaviors</a:t>
            </a:r>
          </a:p>
          <a:p>
            <a:pPr eaLnBrk="1" hangingPunct="1"/>
            <a:r>
              <a:rPr lang="en-US" sz="2400" smtClean="0"/>
              <a:t>I will learn to collect, analyze and use data to positively alter behavior through the development of a FBA and subsequently, a BIP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justice or forgiveness more important?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you could do something dangerous just once with no risk, what would you do?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would you try if you had no fear?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you could be brilliant in one subject which would you choose and why?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Table Talk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7" name="Presentation" r:id="rId3" imgW="4559300" imgH="3429000" progId="PowerPoint.Show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Functions of Behaviors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525963"/>
          </a:xfrm>
        </p:spPr>
        <p:txBody>
          <a:bodyPr/>
          <a:lstStyle/>
          <a:p>
            <a:pPr algn="ctr" eaLnBrk="1" hangingPunct="1">
              <a:buFont typeface="Wingdings 3" charset="2"/>
              <a:buNone/>
            </a:pPr>
            <a:r>
              <a:rPr lang="en-US" b="1" smtClean="0"/>
              <a:t>Communication</a:t>
            </a:r>
          </a:p>
          <a:p>
            <a:pPr algn="ctr" eaLnBrk="1" hangingPunct="1">
              <a:buFont typeface="Wingdings 3" charset="2"/>
              <a:buNone/>
            </a:pPr>
            <a:endParaRPr lang="en-US" smtClean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371600" y="1981200"/>
            <a:ext cx="2209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505200" y="2057400"/>
            <a:ext cx="5334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29200" y="2133600"/>
            <a:ext cx="5334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48400" y="2057400"/>
            <a:ext cx="1600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12"/>
          <p:cNvSpPr txBox="1">
            <a:spLocks noChangeArrowheads="1"/>
          </p:cNvSpPr>
          <p:nvPr/>
        </p:nvSpPr>
        <p:spPr bwMode="auto">
          <a:xfrm rot="1015090">
            <a:off x="533400" y="2895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Lucida Sans Unicode" charset="0"/>
              </a:rPr>
              <a:t>Attention</a:t>
            </a:r>
          </a:p>
        </p:txBody>
      </p:sp>
      <p:sp>
        <p:nvSpPr>
          <p:cNvPr id="15368" name="TextBox 13"/>
          <p:cNvSpPr txBox="1">
            <a:spLocks noChangeArrowheads="1"/>
          </p:cNvSpPr>
          <p:nvPr/>
        </p:nvSpPr>
        <p:spPr bwMode="auto">
          <a:xfrm rot="11901868" flipV="1">
            <a:off x="1930400" y="4157663"/>
            <a:ext cx="245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Lucida Sans Unicode" charset="0"/>
              </a:rPr>
              <a:t>Escape/Avoid</a:t>
            </a:r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 rot="9929672" flipV="1">
            <a:off x="4951413" y="4518025"/>
            <a:ext cx="160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Lucida Sans Unicode" charset="0"/>
              </a:rPr>
              <a:t>Tangible</a:t>
            </a:r>
          </a:p>
        </p:txBody>
      </p:sp>
      <p:sp>
        <p:nvSpPr>
          <p:cNvPr id="15370" name="Rectangle 15"/>
          <p:cNvSpPr>
            <a:spLocks noChangeArrowheads="1"/>
          </p:cNvSpPr>
          <p:nvPr/>
        </p:nvSpPr>
        <p:spPr bwMode="auto">
          <a:xfrm rot="20450406" flipH="1">
            <a:off x="7169150" y="3587750"/>
            <a:ext cx="185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Lucida Sans Unicode" charset="0"/>
              </a:rPr>
              <a:t>Sensory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Interventions &amp; Resources (Amanda)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334000"/>
          </a:xfrm>
        </p:spPr>
        <p:txBody>
          <a:bodyPr>
            <a:normAutofit fontScale="6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Too vague a definition of the behavior(s) of concern.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Incomplete measurement/data collection regarding the behavior(s) of concern and the interventions selected.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Incorrect interpretation of the functional assessment data collected by the IEP team or others.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Inappropriate intervention (e.g., too weak to deal with the complexity or magnitude of the behavior problem; not aligned with the assessment data).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Inconsistent or incorrect application of one or more parts of the intervention plan.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Failure to adequately monitor the implementation of the intervention plan or to adjust the intervention plan over time, as needed, based on </a:t>
            </a:r>
            <a:r>
              <a:rPr lang="en-US" b="1" dirty="0" err="1" smtClean="0">
                <a:latin typeface="Georgia" pitchFamily="18" charset="0"/>
                <a:ea typeface="+mn-ea"/>
                <a:cs typeface="+mn-cs"/>
              </a:rPr>
              <a:t>on</a:t>
            </a:r>
            <a:r>
              <a:rPr lang="en-US" b="1" dirty="0" smtClean="0">
                <a:latin typeface="Georgia" pitchFamily="18" charset="0"/>
                <a:ea typeface="+mn-ea"/>
                <a:cs typeface="+mn-cs"/>
              </a:rPr>
              <a:t>-going monitoring </a:t>
            </a: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and evaluation, and to adequately </a:t>
            </a:r>
            <a:r>
              <a:rPr lang="en-US" b="1" dirty="0" smtClean="0">
                <a:latin typeface="Georgia" pitchFamily="18" charset="0"/>
                <a:ea typeface="+mn-ea"/>
                <a:cs typeface="+mn-cs"/>
              </a:rPr>
              <a:t>evaluate the impact </a:t>
            </a: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of the intervention plan.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Inadequate system-wide support to avoid future episodes of the behavior problem (e.g., too many initiatives or competing building-level priorities that may interfere with the time and commitment it takes to develop and implement behavioral intervention plans).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The behavior is an issue of tolerance rather than being something that distracts the student or others (e.g., a specific minor behavior, such as doodling).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Teachers lack skills and support necessary to teach behavioral skills.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>
                <a:latin typeface="Georgia" pitchFamily="18" charset="0"/>
                <a:ea typeface="+mn-ea"/>
                <a:cs typeface="+mn-cs"/>
              </a:rPr>
              <a:t>Failure to consider environmental issues, cultural norms, or psychiatric issues/mental illness outside of the school/classroom environment that are impacting on the student’s behavior.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4176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Obstacles to the effective implementation of a FBA:</a:t>
            </a:r>
            <a:br>
              <a:rPr lang="en-US" dirty="0" smtClean="0"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a typeface="+mj-ea"/>
                <a:cs typeface="+mj-cs"/>
              </a:rPr>
              <a:t/>
            </a:r>
            <a:br>
              <a:rPr lang="en-US" sz="4400" dirty="0" smtClean="0">
                <a:ea typeface="+mj-ea"/>
                <a:cs typeface="+mj-cs"/>
              </a:rPr>
            </a:br>
            <a:r>
              <a:rPr lang="en-US" sz="4400" dirty="0" smtClean="0">
                <a:ea typeface="+mj-ea"/>
                <a:cs typeface="+mj-cs"/>
              </a:rPr>
              <a:t>Behavior Intervention Plan</a:t>
            </a:r>
            <a:r>
              <a:rPr lang="en-US" sz="3200" dirty="0" smtClean="0">
                <a:solidFill>
                  <a:schemeClr val="tx1"/>
                </a:solidFill>
                <a:ea typeface="+mj-ea"/>
                <a:cs typeface="+mj-cs"/>
              </a:rPr>
              <a:t/>
            </a:r>
            <a:br>
              <a:rPr lang="en-US" sz="3200" dirty="0" smtClean="0">
                <a:solidFill>
                  <a:schemeClr val="tx1"/>
                </a:solidFill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pic>
        <p:nvPicPr>
          <p:cNvPr id="1945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47800"/>
            <a:ext cx="9144000" cy="5410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218</TotalTime>
  <Words>772</Words>
  <Application>Microsoft Office PowerPoint</Application>
  <PresentationFormat>On-screen Show (4:3)</PresentationFormat>
  <Paragraphs>129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ＭＳ Ｐゴシック</vt:lpstr>
      <vt:lpstr>Lucida Sans Unicode</vt:lpstr>
      <vt:lpstr>Wingdings 3</vt:lpstr>
      <vt:lpstr>Verdana</vt:lpstr>
      <vt:lpstr>Wingdings 2</vt:lpstr>
      <vt:lpstr>Calibri</vt:lpstr>
      <vt:lpstr>Georgia</vt:lpstr>
      <vt:lpstr>Times</vt:lpstr>
      <vt:lpstr>Concourse</vt:lpstr>
      <vt:lpstr>Microsoft 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Functional Behavior Process to Improve Students’ Educational Outcomes</dc:title>
  <dc:creator>lrichards</dc:creator>
  <cp:lastModifiedBy>Laura Fryar</cp:lastModifiedBy>
  <cp:revision>34</cp:revision>
  <dcterms:created xsi:type="dcterms:W3CDTF">2011-12-07T17:17:07Z</dcterms:created>
  <dcterms:modified xsi:type="dcterms:W3CDTF">2012-02-06T20:05:09Z</dcterms:modified>
</cp:coreProperties>
</file>